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9" r:id="rId1"/>
  </p:sldMasterIdLst>
  <p:notesMasterIdLst>
    <p:notesMasterId r:id="rId11"/>
  </p:notesMasterIdLst>
  <p:handoutMasterIdLst>
    <p:handoutMasterId r:id="rId12"/>
  </p:handoutMasterIdLst>
  <p:sldIdLst>
    <p:sldId id="270" r:id="rId2"/>
    <p:sldId id="275" r:id="rId3"/>
    <p:sldId id="287" r:id="rId4"/>
    <p:sldId id="268" r:id="rId5"/>
    <p:sldId id="285" r:id="rId6"/>
    <p:sldId id="274" r:id="rId7"/>
    <p:sldId id="286" r:id="rId8"/>
    <p:sldId id="288" r:id="rId9"/>
    <p:sldId id="289" r:id="rId10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488" autoAdjust="0"/>
  </p:normalViewPr>
  <p:slideViewPr>
    <p:cSldViewPr snapToGrid="0" snapToObjects="1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0" d="100"/>
          <a:sy n="120" d="100"/>
        </p:scale>
        <p:origin x="50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24FD3F4-0FD3-4FDD-93B1-6E37022C4D3C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2020/5/30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57D167-9BB5-2048-9DDA-7DF8E5D94DC9}" type="slidenum">
              <a:rPr 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B855F6AB-8B2D-4C8E-B1E3-DA8942A7744B}" type="datetime1">
              <a:rPr lang="zh-CN" altLang="en-US" smtClean="0"/>
              <a:t>2020/5/30</a:t>
            </a:fld>
            <a:endParaRPr 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noProof="0" dirty="0"/>
              <a:t>单击此处编辑母版文本样式</a:t>
            </a:r>
          </a:p>
          <a:p>
            <a:pPr lvl="1" rtl="0"/>
            <a:r>
              <a:rPr lang="zh-cn" noProof="0" dirty="0"/>
              <a:t>第二级</a:t>
            </a:r>
          </a:p>
          <a:p>
            <a:pPr lvl="2" rtl="0"/>
            <a:r>
              <a:rPr lang="zh-cn" noProof="0" dirty="0"/>
              <a:t>第三级</a:t>
            </a:r>
          </a:p>
          <a:p>
            <a:pPr lvl="3" rtl="0"/>
            <a:r>
              <a:rPr lang="zh-cn" noProof="0" dirty="0"/>
              <a:t>第四级</a:t>
            </a:r>
          </a:p>
          <a:p>
            <a:pPr lvl="4" rtl="0"/>
            <a:r>
              <a:rPr lang="zh-cn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DB303FA8-A3F3-7640-B13D-36C73B3E55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C8A29C-844B-493A-966C-91983C18DEF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3D6AE6-F73B-41E4-A43A-9BEB7FCD4A9C}" type="datetime1">
              <a:rPr lang="zh-CN" altLang="en-US" smtClean="0"/>
              <a:t>2020/5/30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999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0B0A61-79F1-4964-891C-942213FF3249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B0ED8DF9-4541-41CA-912C-03E157EA6FDB}" type="datetime1">
              <a:rPr lang="zh-CN" altLang="en-US" smtClean="0"/>
              <a:t>2020/5/30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432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70A94D1-9356-402A-B81B-38A77D3598D0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94D3E5AB-FD99-40EC-9502-17319D0398BD}" type="datetime1">
              <a:rPr lang="zh-CN" altLang="en-US" smtClean="0"/>
              <a:t>2020/5/30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9063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654590-2B6F-4254-A4BF-2677452EE58B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8A0F8645-D784-45D3-8C15-6FB0D810AB49}" type="datetime1">
              <a:rPr lang="zh-CN" altLang="en-US" smtClean="0"/>
              <a:t>2020/5/30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009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8BB13C8-9520-4F14-82F4-BFD112ADDC7C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43048044-98C3-4BF6-88F4-F3A19352CC6B}" type="datetime1">
              <a:rPr lang="zh-CN" altLang="en-US" smtClean="0"/>
              <a:t>2020/5/30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309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7813FAD-6C57-46C1-A16B-06C8B94157E4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692880BD-994F-4405-B190-251B440E64E7}" type="datetime1">
              <a:rPr lang="zh-CN" altLang="en-US" smtClean="0"/>
              <a:t>2020/5/30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5251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B303FA8-A3F3-7640-B13D-36C73B3E5587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C8A29C-844B-493A-966C-91983C18DEF2}"/>
              </a:ext>
            </a:extLst>
          </p:cNvPr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fld id="{EE3D6AE6-F73B-41E4-A43A-9BEB7FCD4A9C}" type="datetime1">
              <a:rPr lang="zh-CN" altLang="en-US" smtClean="0"/>
              <a:t>2020/5/30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553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：形状 20">
            <a:extLst>
              <a:ext uri="{FF2B5EF4-FFF2-40B4-BE49-F238E27FC236}">
                <a16:creationId xmlns:a16="http://schemas.microsoft.com/office/drawing/2014/main" id="{63B165D0-0594-9843-A653-74260F146AE5}"/>
              </a:ext>
            </a:extLst>
          </p:cNvPr>
          <p:cNvSpPr/>
          <p:nvPr userDrawn="1"/>
        </p:nvSpPr>
        <p:spPr>
          <a:xfrm rot="10800000">
            <a:off x="4516427" y="1"/>
            <a:ext cx="7675573" cy="2322894"/>
          </a:xfrm>
          <a:custGeom>
            <a:avLst/>
            <a:gdLst>
              <a:gd name="connsiteX0" fmla="*/ 3447958 w 5216859"/>
              <a:gd name="connsiteY0" fmla="*/ 463 h 1478847"/>
              <a:gd name="connsiteX1" fmla="*/ 3570648 w 5216859"/>
              <a:gd name="connsiteY1" fmla="*/ 11997 h 1478847"/>
              <a:gd name="connsiteX2" fmla="*/ 4142148 w 5216859"/>
              <a:gd name="connsiteY2" fmla="*/ 850197 h 1478847"/>
              <a:gd name="connsiteX3" fmla="*/ 4942248 w 5216859"/>
              <a:gd name="connsiteY3" fmla="*/ 1174047 h 1478847"/>
              <a:gd name="connsiteX4" fmla="*/ 5164151 w 5216859"/>
              <a:gd name="connsiteY4" fmla="*/ 1405605 h 1478847"/>
              <a:gd name="connsiteX5" fmla="*/ 5216859 w 5216859"/>
              <a:gd name="connsiteY5" fmla="*/ 1478847 h 1478847"/>
              <a:gd name="connsiteX6" fmla="*/ 0 w 5216859"/>
              <a:gd name="connsiteY6" fmla="*/ 1478847 h 1478847"/>
              <a:gd name="connsiteX7" fmla="*/ 28985 w 5216859"/>
              <a:gd name="connsiteY7" fmla="*/ 1403243 h 1478847"/>
              <a:gd name="connsiteX8" fmla="*/ 560748 w 5216859"/>
              <a:gd name="connsiteY8" fmla="*/ 640647 h 1478847"/>
              <a:gd name="connsiteX9" fmla="*/ 2294298 w 5216859"/>
              <a:gd name="connsiteY9" fmla="*/ 373947 h 1478847"/>
              <a:gd name="connsiteX10" fmla="*/ 3447958 w 5216859"/>
              <a:gd name="connsiteY10" fmla="*/ 463 h 1478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16859" h="1478847">
                <a:moveTo>
                  <a:pt x="3447958" y="463"/>
                </a:moveTo>
                <a:cubicBezTo>
                  <a:pt x="3491174" y="-1348"/>
                  <a:pt x="3532151" y="2075"/>
                  <a:pt x="3570648" y="11997"/>
                </a:cubicBezTo>
                <a:cubicBezTo>
                  <a:pt x="3878623" y="91372"/>
                  <a:pt x="3913548" y="656522"/>
                  <a:pt x="4142148" y="850197"/>
                </a:cubicBezTo>
                <a:cubicBezTo>
                  <a:pt x="4370748" y="1043872"/>
                  <a:pt x="4739048" y="1031172"/>
                  <a:pt x="4942248" y="1174047"/>
                </a:cubicBezTo>
                <a:cubicBezTo>
                  <a:pt x="5018448" y="1227625"/>
                  <a:pt x="5096434" y="1316029"/>
                  <a:pt x="5164151" y="1405605"/>
                </a:cubicBezTo>
                <a:lnTo>
                  <a:pt x="5216859" y="1478847"/>
                </a:lnTo>
                <a:lnTo>
                  <a:pt x="0" y="1478847"/>
                </a:lnTo>
                <a:lnTo>
                  <a:pt x="28985" y="1403243"/>
                </a:lnTo>
                <a:cubicBezTo>
                  <a:pt x="121408" y="1159760"/>
                  <a:pt x="267854" y="793047"/>
                  <a:pt x="560748" y="640647"/>
                </a:cubicBezTo>
                <a:cubicBezTo>
                  <a:pt x="951273" y="437447"/>
                  <a:pt x="1792648" y="478722"/>
                  <a:pt x="2294298" y="373947"/>
                </a:cubicBezTo>
                <a:cubicBezTo>
                  <a:pt x="2733242" y="282269"/>
                  <a:pt x="3145446" y="13138"/>
                  <a:pt x="3447958" y="46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4" name="任意多边形：形状 19">
            <a:extLst>
              <a:ext uri="{FF2B5EF4-FFF2-40B4-BE49-F238E27FC236}">
                <a16:creationId xmlns:a16="http://schemas.microsoft.com/office/drawing/2014/main" id="{31F8B615-0030-2047-8652-146BCEF22564}"/>
              </a:ext>
            </a:extLst>
          </p:cNvPr>
          <p:cNvSpPr/>
          <p:nvPr userDrawn="1"/>
        </p:nvSpPr>
        <p:spPr>
          <a:xfrm>
            <a:off x="0" y="3232602"/>
            <a:ext cx="7674963" cy="3625398"/>
          </a:xfrm>
          <a:custGeom>
            <a:avLst/>
            <a:gdLst>
              <a:gd name="connsiteX0" fmla="*/ 333366 w 2058995"/>
              <a:gd name="connsiteY0" fmla="*/ 940 h 972601"/>
              <a:gd name="connsiteX1" fmla="*/ 400050 w 2058995"/>
              <a:gd name="connsiteY1" fmla="*/ 1051 h 972601"/>
              <a:gd name="connsiteX2" fmla="*/ 952500 w 2058995"/>
              <a:gd name="connsiteY2" fmla="*/ 534451 h 972601"/>
              <a:gd name="connsiteX3" fmla="*/ 1924050 w 2058995"/>
              <a:gd name="connsiteY3" fmla="*/ 686851 h 972601"/>
              <a:gd name="connsiteX4" fmla="*/ 2054591 w 2058995"/>
              <a:gd name="connsiteY4" fmla="*/ 942966 h 972601"/>
              <a:gd name="connsiteX5" fmla="*/ 2058995 w 2058995"/>
              <a:gd name="connsiteY5" fmla="*/ 972601 h 972601"/>
              <a:gd name="connsiteX6" fmla="*/ 0 w 2058995"/>
              <a:gd name="connsiteY6" fmla="*/ 972601 h 972601"/>
              <a:gd name="connsiteX7" fmla="*/ 0 w 2058995"/>
              <a:gd name="connsiteY7" fmla="*/ 61952 h 972601"/>
              <a:gd name="connsiteX8" fmla="*/ 75605 w 2058995"/>
              <a:gd name="connsiteY8" fmla="*/ 42128 h 972601"/>
              <a:gd name="connsiteX9" fmla="*/ 333366 w 2058995"/>
              <a:gd name="connsiteY9" fmla="*/ 940 h 9726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058995" h="972601">
                <a:moveTo>
                  <a:pt x="333366" y="940"/>
                </a:moveTo>
                <a:cubicBezTo>
                  <a:pt x="357485" y="-326"/>
                  <a:pt x="379809" y="-338"/>
                  <a:pt x="400050" y="1051"/>
                </a:cubicBezTo>
                <a:cubicBezTo>
                  <a:pt x="723900" y="23276"/>
                  <a:pt x="698500" y="420151"/>
                  <a:pt x="952500" y="534451"/>
                </a:cubicBezTo>
                <a:cubicBezTo>
                  <a:pt x="1206500" y="648751"/>
                  <a:pt x="1736725" y="556676"/>
                  <a:pt x="1924050" y="686851"/>
                </a:cubicBezTo>
                <a:cubicBezTo>
                  <a:pt x="1994297" y="735667"/>
                  <a:pt x="2033290" y="836275"/>
                  <a:pt x="2054591" y="942966"/>
                </a:cubicBezTo>
                <a:lnTo>
                  <a:pt x="2058995" y="972601"/>
                </a:lnTo>
                <a:lnTo>
                  <a:pt x="0" y="972601"/>
                </a:lnTo>
                <a:lnTo>
                  <a:pt x="0" y="61952"/>
                </a:lnTo>
                <a:lnTo>
                  <a:pt x="75605" y="42128"/>
                </a:lnTo>
                <a:cubicBezTo>
                  <a:pt x="172492" y="19804"/>
                  <a:pt x="261007" y="4735"/>
                  <a:pt x="333366" y="94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6" name="图片占位符 7">
            <a:extLst>
              <a:ext uri="{FF2B5EF4-FFF2-40B4-BE49-F238E27FC236}">
                <a16:creationId xmlns:a16="http://schemas.microsoft.com/office/drawing/2014/main" id="{05C21D6A-A628-2443-8075-ACD2B911C6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14338" y="481013"/>
            <a:ext cx="11368087" cy="5875337"/>
          </a:xfrm>
          <a:solidFill>
            <a:schemeClr val="bg1">
              <a:lumMod val="95000"/>
            </a:schemeClr>
          </a:solidFill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042BB51D-E7C1-3746-85E9-889CCB24F74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01383" y="2552298"/>
            <a:ext cx="8789234" cy="1220477"/>
          </a:xfrm>
        </p:spPr>
        <p:txBody>
          <a:bodyPr rtlCol="0" anchor="b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72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noProof="0"/>
              <a:t>标题</a:t>
            </a:r>
          </a:p>
        </p:txBody>
      </p:sp>
      <p:sp>
        <p:nvSpPr>
          <p:cNvPr id="7" name="副标题 2">
            <a:extLst>
              <a:ext uri="{FF2B5EF4-FFF2-40B4-BE49-F238E27FC236}">
                <a16:creationId xmlns:a16="http://schemas.microsoft.com/office/drawing/2014/main" id="{7E016467-0564-6D4C-BF17-F4FA3991C1F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701383" y="3919840"/>
            <a:ext cx="8789234" cy="846381"/>
          </a:xfrm>
        </p:spPr>
        <p:txBody>
          <a:bodyPr rtlCol="0" anchor="t">
            <a:norm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i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noProof="0"/>
              <a:t>副标题</a:t>
            </a:r>
          </a:p>
        </p:txBody>
      </p:sp>
    </p:spTree>
    <p:extLst>
      <p:ext uri="{BB962C8B-B14F-4D97-AF65-F5344CB8AC3E}">
        <p14:creationId xmlns:p14="http://schemas.microsoft.com/office/powerpoint/2010/main" val="18768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413825" y="483781"/>
            <a:ext cx="11364350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3" name="直接连接符​​(S) 2">
            <a:extLst>
              <a:ext uri="{FF2B5EF4-FFF2-40B4-BE49-F238E27FC236}">
                <a16:creationId xmlns:a16="http://schemas.microsoft.com/office/drawing/2014/main" id="{85852ED6-B7AC-5148-BC43-09B76E856F9F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776AF7-97C9-4365-B2B5-E20C6BB04B41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0" y="1265238"/>
            <a:ext cx="10524344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noProof="0"/>
          </a:p>
        </p:txBody>
      </p:sp>
    </p:spTree>
    <p:extLst>
      <p:ext uri="{BB962C8B-B14F-4D97-AF65-F5344CB8AC3E}">
        <p14:creationId xmlns:p14="http://schemas.microsoft.com/office/powerpoint/2010/main" val="1645148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项内容 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(F) 5">
            <a:extLst>
              <a:ext uri="{FF2B5EF4-FFF2-40B4-BE49-F238E27FC236}">
                <a16:creationId xmlns:a16="http://schemas.microsoft.com/office/drawing/2014/main" id="{FADF1099-92E5-4749-8E94-299FD6249EFD}"/>
              </a:ext>
            </a:extLst>
          </p:cNvPr>
          <p:cNvSpPr>
            <a:spLocks/>
          </p:cNvSpPr>
          <p:nvPr userDrawn="1"/>
        </p:nvSpPr>
        <p:spPr bwMode="auto">
          <a:xfrm>
            <a:off x="-1587" y="0"/>
            <a:ext cx="12193587" cy="2840682"/>
          </a:xfrm>
          <a:custGeom>
            <a:avLst/>
            <a:gdLst>
              <a:gd name="T0" fmla="*/ 0 w 3296"/>
              <a:gd name="T1" fmla="*/ 0 h 934"/>
              <a:gd name="T2" fmla="*/ 0 w 3296"/>
              <a:gd name="T3" fmla="*/ 775 h 934"/>
              <a:gd name="T4" fmla="*/ 973 w 3296"/>
              <a:gd name="T5" fmla="*/ 825 h 934"/>
              <a:gd name="T6" fmla="*/ 1957 w 3296"/>
              <a:gd name="T7" fmla="*/ 408 h 934"/>
              <a:gd name="T8" fmla="*/ 3032 w 3296"/>
              <a:gd name="T9" fmla="*/ 426 h 934"/>
              <a:gd name="T10" fmla="*/ 3296 w 3296"/>
              <a:gd name="T11" fmla="*/ 257 h 934"/>
              <a:gd name="T12" fmla="*/ 3296 w 3296"/>
              <a:gd name="T13" fmla="*/ 0 h 934"/>
              <a:gd name="T14" fmla="*/ 0 w 3296"/>
              <a:gd name="T15" fmla="*/ 0 h 9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296" h="934">
                <a:moveTo>
                  <a:pt x="0" y="0"/>
                </a:moveTo>
                <a:cubicBezTo>
                  <a:pt x="0" y="775"/>
                  <a:pt x="0" y="775"/>
                  <a:pt x="0" y="775"/>
                </a:cubicBezTo>
                <a:cubicBezTo>
                  <a:pt x="302" y="913"/>
                  <a:pt x="658" y="934"/>
                  <a:pt x="973" y="825"/>
                </a:cubicBezTo>
                <a:cubicBezTo>
                  <a:pt x="1311" y="708"/>
                  <a:pt x="1602" y="453"/>
                  <a:pt x="1957" y="408"/>
                </a:cubicBezTo>
                <a:cubicBezTo>
                  <a:pt x="2315" y="363"/>
                  <a:pt x="2690" y="541"/>
                  <a:pt x="3032" y="426"/>
                </a:cubicBezTo>
                <a:cubicBezTo>
                  <a:pt x="3132" y="393"/>
                  <a:pt x="3223" y="334"/>
                  <a:pt x="3296" y="257"/>
                </a:cubicBezTo>
                <a:cubicBezTo>
                  <a:pt x="3296" y="0"/>
                  <a:pt x="3296" y="0"/>
                  <a:pt x="3296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0" name="长方形 9">
            <a:extLst>
              <a:ext uri="{FF2B5EF4-FFF2-40B4-BE49-F238E27FC236}">
                <a16:creationId xmlns:a16="http://schemas.microsoft.com/office/drawing/2014/main" id="{33168214-BA64-4247-995E-0238E9E404F7}"/>
              </a:ext>
            </a:extLst>
          </p:cNvPr>
          <p:cNvSpPr/>
          <p:nvPr userDrawn="1"/>
        </p:nvSpPr>
        <p:spPr>
          <a:xfrm>
            <a:off x="413824" y="483781"/>
            <a:ext cx="5682176" cy="5890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5" name="图片占位符 14">
            <a:extLst>
              <a:ext uri="{FF2B5EF4-FFF2-40B4-BE49-F238E27FC236}">
                <a16:creationId xmlns:a16="http://schemas.microsoft.com/office/drawing/2014/main" id="{8745AAA3-09E3-4504-B3FD-611C81F416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655634" y="37553"/>
            <a:ext cx="5536366" cy="6820447"/>
          </a:xfrm>
          <a:custGeom>
            <a:avLst/>
            <a:gdLst>
              <a:gd name="connsiteX0" fmla="*/ 4141175 w 5285281"/>
              <a:gd name="connsiteY0" fmla="*/ 950 h 6525434"/>
              <a:gd name="connsiteX1" fmla="*/ 5222879 w 5285281"/>
              <a:gd name="connsiteY1" fmla="*/ 82101 h 6525434"/>
              <a:gd name="connsiteX2" fmla="*/ 5285281 w 5285281"/>
              <a:gd name="connsiteY2" fmla="*/ 86253 h 6525434"/>
              <a:gd name="connsiteX3" fmla="*/ 5285281 w 5285281"/>
              <a:gd name="connsiteY3" fmla="*/ 6525434 h 6525434"/>
              <a:gd name="connsiteX4" fmla="*/ 338864 w 5285281"/>
              <a:gd name="connsiteY4" fmla="*/ 6525434 h 6525434"/>
              <a:gd name="connsiteX5" fmla="*/ 355504 w 5285281"/>
              <a:gd name="connsiteY5" fmla="*/ 6284640 h 6525434"/>
              <a:gd name="connsiteX6" fmla="*/ 122536 w 5285281"/>
              <a:gd name="connsiteY6" fmla="*/ 5603772 h 6525434"/>
              <a:gd name="connsiteX7" fmla="*/ 197419 w 5285281"/>
              <a:gd name="connsiteY7" fmla="*/ 4013697 h 6525434"/>
              <a:gd name="connsiteX8" fmla="*/ 1395542 w 5285281"/>
              <a:gd name="connsiteY8" fmla="*/ 2963334 h 6525434"/>
              <a:gd name="connsiteX9" fmla="*/ 2431419 w 5285281"/>
              <a:gd name="connsiteY9" fmla="*/ 2618748 h 6525434"/>
              <a:gd name="connsiteX10" fmla="*/ 2868234 w 5285281"/>
              <a:gd name="connsiteY10" fmla="*/ 1805029 h 6525434"/>
              <a:gd name="connsiteX11" fmla="*/ 2780871 w 5285281"/>
              <a:gd name="connsiteY11" fmla="*/ 941489 h 6525434"/>
              <a:gd name="connsiteX12" fmla="*/ 3783467 w 5285281"/>
              <a:gd name="connsiteY12" fmla="*/ 36433 h 6525434"/>
              <a:gd name="connsiteX13" fmla="*/ 4141175 w 5285281"/>
              <a:gd name="connsiteY13" fmla="*/ 950 h 65254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85281" h="6525434">
                <a:moveTo>
                  <a:pt x="4141175" y="950"/>
                </a:moveTo>
                <a:cubicBezTo>
                  <a:pt x="4500573" y="-8197"/>
                  <a:pt x="4864065" y="50964"/>
                  <a:pt x="5222879" y="82101"/>
                </a:cubicBezTo>
                <a:cubicBezTo>
                  <a:pt x="5243679" y="82101"/>
                  <a:pt x="5264481" y="82101"/>
                  <a:pt x="5285281" y="86253"/>
                </a:cubicBezTo>
                <a:lnTo>
                  <a:pt x="5285281" y="6525434"/>
                </a:lnTo>
                <a:cubicBezTo>
                  <a:pt x="5285281" y="6525434"/>
                  <a:pt x="5285281" y="6525434"/>
                  <a:pt x="338864" y="6525434"/>
                </a:cubicBezTo>
                <a:cubicBezTo>
                  <a:pt x="355504" y="6446553"/>
                  <a:pt x="363825" y="6363521"/>
                  <a:pt x="355504" y="6284640"/>
                </a:cubicBezTo>
                <a:cubicBezTo>
                  <a:pt x="330543" y="6043845"/>
                  <a:pt x="205739" y="5827960"/>
                  <a:pt x="122536" y="5603772"/>
                </a:cubicBezTo>
                <a:cubicBezTo>
                  <a:pt x="-64671" y="5093121"/>
                  <a:pt x="-35550" y="4503589"/>
                  <a:pt x="197419" y="4013697"/>
                </a:cubicBezTo>
                <a:cubicBezTo>
                  <a:pt x="434547" y="3523804"/>
                  <a:pt x="875523" y="3137703"/>
                  <a:pt x="1395542" y="2963334"/>
                </a:cubicBezTo>
                <a:cubicBezTo>
                  <a:pt x="1740834" y="2851240"/>
                  <a:pt x="2127728" y="2822178"/>
                  <a:pt x="2431419" y="2618748"/>
                </a:cubicBezTo>
                <a:cubicBezTo>
                  <a:pt x="2693508" y="2436077"/>
                  <a:pt x="2864074" y="2124704"/>
                  <a:pt x="2868234" y="1805029"/>
                </a:cubicBezTo>
                <a:cubicBezTo>
                  <a:pt x="2872395" y="1514414"/>
                  <a:pt x="2747590" y="1232103"/>
                  <a:pt x="2780871" y="941489"/>
                </a:cubicBezTo>
                <a:cubicBezTo>
                  <a:pt x="2834953" y="464051"/>
                  <a:pt x="3309210" y="127769"/>
                  <a:pt x="3783467" y="36433"/>
                </a:cubicBezTo>
                <a:cubicBezTo>
                  <a:pt x="3902031" y="14637"/>
                  <a:pt x="4021376" y="3999"/>
                  <a:pt x="4141175" y="950"/>
                </a:cubicBez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53703B7C-2DC4-C14C-A9CA-F1D21E7FC6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4791637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8" name="直接连接符​​(S) 7">
            <a:extLst>
              <a:ext uri="{FF2B5EF4-FFF2-40B4-BE49-F238E27FC236}">
                <a16:creationId xmlns:a16="http://schemas.microsoft.com/office/drawing/2014/main" id="{AD28B953-BDF8-6C47-ADCD-D3EAF78963C3}"/>
              </a:ext>
            </a:extLst>
          </p:cNvPr>
          <p:cNvCxnSpPr>
            <a:cxnSpLocks/>
          </p:cNvCxnSpPr>
          <p:nvPr userDrawn="1"/>
        </p:nvCxnSpPr>
        <p:spPr>
          <a:xfrm>
            <a:off x="838200" y="1264837"/>
            <a:ext cx="4791636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B0C521-A2C1-48E6-B26C-DFF1B4FD4227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838200" y="1265238"/>
            <a:ext cx="4791637" cy="4911725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4854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任意多边形：形状 8">
            <a:extLst>
              <a:ext uri="{FF2B5EF4-FFF2-40B4-BE49-F238E27FC236}">
                <a16:creationId xmlns:a16="http://schemas.microsoft.com/office/drawing/2014/main" id="{94B2908E-04B3-4B40-8DDD-1667E3F93DAE}"/>
              </a:ext>
            </a:extLst>
          </p:cNvPr>
          <p:cNvSpPr/>
          <p:nvPr userDrawn="1"/>
        </p:nvSpPr>
        <p:spPr>
          <a:xfrm rot="10800000">
            <a:off x="0" y="4362449"/>
            <a:ext cx="12192000" cy="2495550"/>
          </a:xfrm>
          <a:custGeom>
            <a:avLst/>
            <a:gdLst>
              <a:gd name="connsiteX0" fmla="*/ 0 w 12192000"/>
              <a:gd name="connsiteY0" fmla="*/ 0 h 2539624"/>
              <a:gd name="connsiteX1" fmla="*/ 12192000 w 12192000"/>
              <a:gd name="connsiteY1" fmla="*/ 0 h 2539624"/>
              <a:gd name="connsiteX2" fmla="*/ 12192000 w 12192000"/>
              <a:gd name="connsiteY2" fmla="*/ 1784674 h 2539624"/>
              <a:gd name="connsiteX3" fmla="*/ 12052232 w 12192000"/>
              <a:gd name="connsiteY3" fmla="*/ 1825247 h 2539624"/>
              <a:gd name="connsiteX4" fmla="*/ 10344150 w 12192000"/>
              <a:gd name="connsiteY4" fmla="*/ 2133600 h 2539624"/>
              <a:gd name="connsiteX5" fmla="*/ 7181850 w 12192000"/>
              <a:gd name="connsiteY5" fmla="*/ 1809750 h 2539624"/>
              <a:gd name="connsiteX6" fmla="*/ 2724150 w 12192000"/>
              <a:gd name="connsiteY6" fmla="*/ 2533650 h 2539624"/>
              <a:gd name="connsiteX7" fmla="*/ 64443 w 12192000"/>
              <a:gd name="connsiteY7" fmla="*/ 1610320 h 2539624"/>
              <a:gd name="connsiteX8" fmla="*/ 0 w 12192000"/>
              <a:gd name="connsiteY8" fmla="*/ 1575868 h 2539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539624">
                <a:moveTo>
                  <a:pt x="0" y="0"/>
                </a:moveTo>
                <a:lnTo>
                  <a:pt x="12192000" y="0"/>
                </a:lnTo>
                <a:lnTo>
                  <a:pt x="12192000" y="1784674"/>
                </a:lnTo>
                <a:lnTo>
                  <a:pt x="12052232" y="1825247"/>
                </a:lnTo>
                <a:cubicBezTo>
                  <a:pt x="11558836" y="1963688"/>
                  <a:pt x="10923588" y="2113756"/>
                  <a:pt x="10344150" y="2133600"/>
                </a:cubicBezTo>
                <a:cubicBezTo>
                  <a:pt x="9417050" y="2165350"/>
                  <a:pt x="8451850" y="1743075"/>
                  <a:pt x="7181850" y="1809750"/>
                </a:cubicBezTo>
                <a:cubicBezTo>
                  <a:pt x="5911850" y="1876425"/>
                  <a:pt x="3997325" y="2613025"/>
                  <a:pt x="2724150" y="2533650"/>
                </a:cubicBezTo>
                <a:cubicBezTo>
                  <a:pt x="1769269" y="2474119"/>
                  <a:pt x="728663" y="1962746"/>
                  <a:pt x="64443" y="1610320"/>
                </a:cubicBezTo>
                <a:lnTo>
                  <a:pt x="0" y="157586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  <a:alpha val="9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长方形 4">
            <a:extLst>
              <a:ext uri="{FF2B5EF4-FFF2-40B4-BE49-F238E27FC236}">
                <a16:creationId xmlns:a16="http://schemas.microsoft.com/office/drawing/2014/main" id="{258940EE-A100-A74F-A549-CAD4DFFD1738}"/>
              </a:ext>
            </a:extLst>
          </p:cNvPr>
          <p:cNvSpPr/>
          <p:nvPr userDrawn="1"/>
        </p:nvSpPr>
        <p:spPr>
          <a:xfrm>
            <a:off x="838822" y="1721223"/>
            <a:ext cx="4857421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7" name="文本占位符 2">
            <a:extLst>
              <a:ext uri="{FF2B5EF4-FFF2-40B4-BE49-F238E27FC236}">
                <a16:creationId xmlns:a16="http://schemas.microsoft.com/office/drawing/2014/main" id="{525A7DB0-14F0-B341-AEBA-0DC92D001E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3197" y="2038570"/>
            <a:ext cx="408614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3" name="长方形 22">
            <a:extLst>
              <a:ext uri="{FF2B5EF4-FFF2-40B4-BE49-F238E27FC236}">
                <a16:creationId xmlns:a16="http://schemas.microsoft.com/office/drawing/2014/main" id="{79D42B85-1179-7D46-AE33-2B64EEFC44B2}"/>
              </a:ext>
            </a:extLst>
          </p:cNvPr>
          <p:cNvSpPr/>
          <p:nvPr userDrawn="1"/>
        </p:nvSpPr>
        <p:spPr>
          <a:xfrm>
            <a:off x="6495759" y="1721223"/>
            <a:ext cx="4858040" cy="465299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5" name="文本占位符 2">
            <a:extLst>
              <a:ext uri="{FF2B5EF4-FFF2-40B4-BE49-F238E27FC236}">
                <a16:creationId xmlns:a16="http://schemas.microsoft.com/office/drawing/2014/main" id="{2197AEE6-BBEC-494F-985F-3855AE4B14B5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854754" y="2038570"/>
            <a:ext cx="4086666" cy="703135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C2E270DF-A15A-D547-8882-6E5797B22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8" name="直接连接符​​(S) 27">
            <a:extLst>
              <a:ext uri="{FF2B5EF4-FFF2-40B4-BE49-F238E27FC236}">
                <a16:creationId xmlns:a16="http://schemas.microsoft.com/office/drawing/2014/main" id="{79B3613A-9294-EA43-9505-F156E86E6E10}"/>
              </a:ext>
            </a:extLst>
          </p:cNvPr>
          <p:cNvCxnSpPr/>
          <p:nvPr userDrawn="1"/>
        </p:nvCxnSpPr>
        <p:spPr>
          <a:xfrm>
            <a:off x="838200" y="1264837"/>
            <a:ext cx="10524344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2E4B45-6E8A-44C6-9117-DF2BA9812882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1263195" y="2885581"/>
            <a:ext cx="408614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2B29B9FA-7273-4615-BD56-12D6427D024B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61067" y="2885581"/>
            <a:ext cx="4086667" cy="3102469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093508-506F-4731-B6DA-F6E8F8B0955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CFECCED4-C13D-4D1F-B8FC-A7B400CA580B}" type="datetime1">
              <a:rPr lang="zh-CN" altLang="en-US" smtClean="0"/>
              <a:t>2020/5/30</a:t>
            </a:fld>
            <a:endParaRPr lang="en-US" dirty="0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00CFF9F-3D1C-430B-BECE-49D87C7AE905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D95F5F-990E-4917-82C6-FBFD4547AF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033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和字幕"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：形状 6">
            <a:extLst>
              <a:ext uri="{FF2B5EF4-FFF2-40B4-BE49-F238E27FC236}">
                <a16:creationId xmlns:a16="http://schemas.microsoft.com/office/drawing/2014/main" id="{E0728D6F-9DC1-CD49-A2D6-834724E8AF3F}"/>
              </a:ext>
            </a:extLst>
          </p:cNvPr>
          <p:cNvSpPr/>
          <p:nvPr userDrawn="1"/>
        </p:nvSpPr>
        <p:spPr>
          <a:xfrm>
            <a:off x="0" y="0"/>
            <a:ext cx="12181097" cy="4981942"/>
          </a:xfrm>
          <a:custGeom>
            <a:avLst/>
            <a:gdLst>
              <a:gd name="connsiteX0" fmla="*/ 0 w 2412595"/>
              <a:gd name="connsiteY0" fmla="*/ 0 h 1044036"/>
              <a:gd name="connsiteX1" fmla="*/ 2412595 w 2412595"/>
              <a:gd name="connsiteY1" fmla="*/ 0 h 1044036"/>
              <a:gd name="connsiteX2" fmla="*/ 2328863 w 2412595"/>
              <a:gd name="connsiteY2" fmla="*/ 69540 h 1044036"/>
              <a:gd name="connsiteX3" fmla="*/ 2000250 w 2412595"/>
              <a:gd name="connsiteY3" fmla="*/ 285750 h 1044036"/>
              <a:gd name="connsiteX4" fmla="*/ 1162050 w 2412595"/>
              <a:gd name="connsiteY4" fmla="*/ 400050 h 1044036"/>
              <a:gd name="connsiteX5" fmla="*/ 552450 w 2412595"/>
              <a:gd name="connsiteY5" fmla="*/ 952500 h 1044036"/>
              <a:gd name="connsiteX6" fmla="*/ 107640 w 2412595"/>
              <a:gd name="connsiteY6" fmla="*/ 1035825 h 1044036"/>
              <a:gd name="connsiteX7" fmla="*/ 0 w 2412595"/>
              <a:gd name="connsiteY7" fmla="*/ 1044036 h 1044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12595" h="1044036">
                <a:moveTo>
                  <a:pt x="0" y="0"/>
                </a:moveTo>
                <a:lnTo>
                  <a:pt x="2412595" y="0"/>
                </a:lnTo>
                <a:lnTo>
                  <a:pt x="2328863" y="69540"/>
                </a:lnTo>
                <a:cubicBezTo>
                  <a:pt x="2215753" y="160139"/>
                  <a:pt x="2095500" y="245269"/>
                  <a:pt x="2000250" y="285750"/>
                </a:cubicBezTo>
                <a:cubicBezTo>
                  <a:pt x="1746250" y="393700"/>
                  <a:pt x="1403350" y="288925"/>
                  <a:pt x="1162050" y="400050"/>
                </a:cubicBezTo>
                <a:cubicBezTo>
                  <a:pt x="920750" y="511175"/>
                  <a:pt x="844550" y="841375"/>
                  <a:pt x="552450" y="952500"/>
                </a:cubicBezTo>
                <a:cubicBezTo>
                  <a:pt x="442913" y="994172"/>
                  <a:pt x="278904" y="1019770"/>
                  <a:pt x="107640" y="1035825"/>
                </a:cubicBezTo>
                <a:lnTo>
                  <a:pt x="0" y="1044036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1" name="图片占位符 30">
            <a:extLst>
              <a:ext uri="{FF2B5EF4-FFF2-40B4-BE49-F238E27FC236}">
                <a16:creationId xmlns:a16="http://schemas.microsoft.com/office/drawing/2014/main" id="{2120EC90-BDC2-0E4B-9A3F-97CA90AA39F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9298096" cy="6858000"/>
          </a:xfrm>
          <a:custGeom>
            <a:avLst/>
            <a:gdLst>
              <a:gd name="connsiteX0" fmla="*/ 0 w 9298096"/>
              <a:gd name="connsiteY0" fmla="*/ 0 h 6858000"/>
              <a:gd name="connsiteX1" fmla="*/ 8705997 w 9298096"/>
              <a:gd name="connsiteY1" fmla="*/ 0 h 6858000"/>
              <a:gd name="connsiteX2" fmla="*/ 8676710 w 9298096"/>
              <a:gd name="connsiteY2" fmla="*/ 366601 h 6858000"/>
              <a:gd name="connsiteX3" fmla="*/ 9086747 w 9298096"/>
              <a:gd name="connsiteY3" fmla="*/ 1403199 h 6858000"/>
              <a:gd name="connsiteX4" fmla="*/ 9297958 w 9298096"/>
              <a:gd name="connsiteY4" fmla="*/ 2314162 h 6858000"/>
              <a:gd name="connsiteX5" fmla="*/ 9298096 w 9298096"/>
              <a:gd name="connsiteY5" fmla="*/ 2513013 h 6858000"/>
              <a:gd name="connsiteX6" fmla="*/ 6405563 w 9298096"/>
              <a:gd name="connsiteY6" fmla="*/ 2513013 h 6858000"/>
              <a:gd name="connsiteX7" fmla="*/ 6405563 w 9298096"/>
              <a:gd name="connsiteY7" fmla="*/ 5528005 h 6858000"/>
              <a:gd name="connsiteX8" fmla="*/ 6380081 w 9298096"/>
              <a:gd name="connsiteY8" fmla="*/ 5533593 h 6858000"/>
              <a:gd name="connsiteX9" fmla="*/ 5022973 w 9298096"/>
              <a:gd name="connsiteY9" fmla="*/ 5947798 h 6858000"/>
              <a:gd name="connsiteX10" fmla="*/ 4312498 w 9298096"/>
              <a:gd name="connsiteY10" fmla="*/ 6826871 h 6858000"/>
              <a:gd name="connsiteX11" fmla="*/ 4305141 w 9298096"/>
              <a:gd name="connsiteY11" fmla="*/ 6858000 h 6858000"/>
              <a:gd name="connsiteX12" fmla="*/ 0 w 9298096"/>
              <a:gd name="connsiteY1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9298096" h="6858000">
                <a:moveTo>
                  <a:pt x="0" y="0"/>
                </a:moveTo>
                <a:cubicBezTo>
                  <a:pt x="0" y="0"/>
                  <a:pt x="0" y="0"/>
                  <a:pt x="8705997" y="0"/>
                </a:cubicBezTo>
                <a:cubicBezTo>
                  <a:pt x="8676710" y="120093"/>
                  <a:pt x="8662063" y="246508"/>
                  <a:pt x="8676710" y="366601"/>
                </a:cubicBezTo>
                <a:cubicBezTo>
                  <a:pt x="8720642" y="733203"/>
                  <a:pt x="8940304" y="1061881"/>
                  <a:pt x="9086747" y="1403199"/>
                </a:cubicBezTo>
                <a:cubicBezTo>
                  <a:pt x="9210308" y="1694743"/>
                  <a:pt x="9280326" y="2003174"/>
                  <a:pt x="9297958" y="2314162"/>
                </a:cubicBezTo>
                <a:lnTo>
                  <a:pt x="9298096" y="2513013"/>
                </a:lnTo>
                <a:lnTo>
                  <a:pt x="6405563" y="2513013"/>
                </a:lnTo>
                <a:lnTo>
                  <a:pt x="6405563" y="5528005"/>
                </a:lnTo>
                <a:lnTo>
                  <a:pt x="6380081" y="5533593"/>
                </a:lnTo>
                <a:cubicBezTo>
                  <a:pt x="5907118" y="5632552"/>
                  <a:pt x="5423859" y="5715512"/>
                  <a:pt x="5022973" y="5947798"/>
                </a:cubicBezTo>
                <a:cubicBezTo>
                  <a:pt x="4677003" y="6156381"/>
                  <a:pt x="4421644" y="6475183"/>
                  <a:pt x="4312498" y="6826871"/>
                </a:cubicBezTo>
                <a:lnTo>
                  <a:pt x="430514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800">
                <a:solidFill>
                  <a:schemeClr val="tx2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单击图标添加图片</a:t>
            </a:r>
            <a:endParaRPr lang="zh-cn" noProof="0"/>
          </a:p>
        </p:txBody>
      </p:sp>
      <p:sp>
        <p:nvSpPr>
          <p:cNvPr id="21" name="长方形 20">
            <a:extLst>
              <a:ext uri="{FF2B5EF4-FFF2-40B4-BE49-F238E27FC236}">
                <a16:creationId xmlns:a16="http://schemas.microsoft.com/office/drawing/2014/main" id="{F8985295-F0BC-9B4D-981C-D474C9EDECD0}"/>
              </a:ext>
            </a:extLst>
          </p:cNvPr>
          <p:cNvSpPr/>
          <p:nvPr userDrawn="1"/>
        </p:nvSpPr>
        <p:spPr>
          <a:xfrm>
            <a:off x="6405102" y="2512661"/>
            <a:ext cx="5284607" cy="43453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5CB02C94-6046-2E46-BE22-98A994B16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867" y="2763704"/>
            <a:ext cx="4559075" cy="583800"/>
          </a:xfrm>
        </p:spPr>
        <p:txBody>
          <a:bodyPr lIns="91440" rIns="91440" rtlCol="0">
            <a:noAutofit/>
          </a:bodyPr>
          <a:lstStyle>
            <a:lvl1pPr>
              <a:defRPr sz="2400" b="1" i="0" spc="150" baseline="0">
                <a:solidFill>
                  <a:schemeClr val="accent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noProof="0"/>
          </a:p>
        </p:txBody>
      </p:sp>
      <p:cxnSp>
        <p:nvCxnSpPr>
          <p:cNvPr id="24" name="直接连接符​​(S) 23">
            <a:extLst>
              <a:ext uri="{FF2B5EF4-FFF2-40B4-BE49-F238E27FC236}">
                <a16:creationId xmlns:a16="http://schemas.microsoft.com/office/drawing/2014/main" id="{E80620B5-CD54-A44A-A690-BB5E58FBDA77}"/>
              </a:ext>
            </a:extLst>
          </p:cNvPr>
          <p:cNvCxnSpPr>
            <a:cxnSpLocks/>
          </p:cNvCxnSpPr>
          <p:nvPr userDrawn="1"/>
        </p:nvCxnSpPr>
        <p:spPr>
          <a:xfrm>
            <a:off x="6767867" y="3347504"/>
            <a:ext cx="4443697" cy="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33D35FF-5668-47B8-A93C-30923509CC0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767513" y="3348038"/>
            <a:ext cx="4559074" cy="3008312"/>
          </a:xfrm>
        </p:spPr>
        <p:txBody>
          <a:bodyPr rtlCol="0"/>
          <a:lstStyle>
            <a:lvl1pPr marL="0" indent="0">
              <a:buNone/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117143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D12C34A-CFB5-4FEF-8890-35108A34EACA}" type="datetime1">
              <a:rPr lang="zh-CN" altLang="en-US" smtClean="0"/>
              <a:t>2020/5/30</a:t>
            </a:fld>
            <a:endParaRPr 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99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6">
            <a:alpha val="3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D9B7248-6025-0744-9C6E-BC6F9FDBD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noProof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84367D3-6495-C045-872D-F4C6CB656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noProof="0"/>
              <a:t>单击此处编辑母版文本样式</a:t>
            </a:r>
          </a:p>
          <a:p>
            <a:pPr lvl="1" rtl="0"/>
            <a:r>
              <a:rPr lang="zh-cn" noProof="0"/>
              <a:t>第二级</a:t>
            </a:r>
          </a:p>
          <a:p>
            <a:pPr lvl="2" rtl="0"/>
            <a:r>
              <a:rPr lang="zh-cn" noProof="0"/>
              <a:t>第三级</a:t>
            </a:r>
          </a:p>
          <a:p>
            <a:pPr lvl="3" rtl="0"/>
            <a:r>
              <a:rPr lang="zh-cn" noProof="0"/>
              <a:t>第四级</a:t>
            </a:r>
          </a:p>
          <a:p>
            <a:pPr lvl="4" rtl="0"/>
            <a:r>
              <a:rPr lang="zh-cn" noProof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5CC2195-E771-AB42-B5A7-7832D8F418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83A700D-9F27-410D-B1B8-E3C667347E2A}" type="datetime1">
              <a:rPr lang="zh-CN" altLang="en-US" smtClean="0"/>
              <a:t>2020/5/30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7F28BA-DFC0-3946-9FE9-DE388CB020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DF77CB-EF35-DF4C-95FE-31419B6CA9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36940" y="6492875"/>
            <a:ext cx="41685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693002F-D6EA-CF48-8F44-2316036B2B8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674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682" r:id="rId3"/>
    <p:sldLayoutId id="2147483687" r:id="rId4"/>
    <p:sldLayoutId id="2147483693" r:id="rId5"/>
    <p:sldLayoutId id="2147483676" r:id="rId6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accent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5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Font typeface="Arial" panose="020B0604020202020204" pitchFamily="34" charset="0"/>
        <a:buChar char="•"/>
        <a:defRPr sz="1400" kern="1200" spc="150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占位符 12" descr="花的特写">
            <a:extLst>
              <a:ext uri="{FF2B5EF4-FFF2-40B4-BE49-F238E27FC236}">
                <a16:creationId xmlns:a16="http://schemas.microsoft.com/office/drawing/2014/main" id="{5A8C014E-25AF-4B1A-85C4-1B34CBEC7E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altLang="zh-CN" dirty="0"/>
              <a:t>Android </a:t>
            </a:r>
            <a:r>
              <a:rPr lang="zh-CN" altLang="en-US" dirty="0"/>
              <a:t>大作业</a:t>
            </a:r>
            <a:endParaRPr lang="zh-cn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9107CE13-DFD5-424B-B4BF-ADF75F3976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r>
              <a:rPr lang="en-US" altLang="zh-CN" dirty="0"/>
              <a:t>2016211348	</a:t>
            </a:r>
            <a:r>
              <a:rPr lang="zh-CN" altLang="en-US" dirty="0"/>
              <a:t>钟健</a:t>
            </a:r>
            <a:endParaRPr lang="en-US" altLang="zh-CN" dirty="0"/>
          </a:p>
          <a:p>
            <a:r>
              <a:rPr lang="en-US" altLang="zh-CN" dirty="0"/>
              <a:t>2017211337	</a:t>
            </a:r>
            <a:r>
              <a:rPr lang="zh-CN" altLang="en-US" dirty="0"/>
              <a:t>刘兴贤</a:t>
            </a:r>
            <a:endParaRPr lang="en-US" altLang="zh-CN" dirty="0"/>
          </a:p>
          <a:p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221651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10524344" cy="4912126"/>
          </a:xfrm>
        </p:spPr>
        <p:txBody>
          <a:bodyPr rtlCol="0"/>
          <a:lstStyle/>
          <a:p>
            <a:pPr marL="0" indent="0" rtl="0">
              <a:buNone/>
            </a:pPr>
            <a:r>
              <a:rPr lang="en-US" altLang="zh-CN" sz="3200" b="1" dirty="0"/>
              <a:t>APP</a:t>
            </a:r>
            <a:r>
              <a:rPr lang="zh-CN" altLang="en-US" sz="3200" b="1" dirty="0"/>
              <a:t>功能：</a:t>
            </a:r>
            <a:endParaRPr lang="zh-cn" sz="3200" b="1" dirty="0"/>
          </a:p>
          <a:p>
            <a:pPr rtl="0"/>
            <a:r>
              <a:rPr lang="zh-CN" altLang="en-US" sz="2400" dirty="0"/>
              <a:t>视频信息流列表显示</a:t>
            </a:r>
            <a:r>
              <a:rPr lang="en-US" altLang="zh-CN" sz="2400" dirty="0"/>
              <a:t>.</a:t>
            </a:r>
            <a:r>
              <a:rPr lang="zh-CN" altLang="en-US" sz="2400" dirty="0"/>
              <a:t>（信息流</a:t>
            </a:r>
            <a:r>
              <a:rPr lang="en-US" altLang="zh-CN" sz="2400" dirty="0"/>
              <a:t>+</a:t>
            </a:r>
            <a:r>
              <a:rPr lang="zh-CN" altLang="en-US" sz="2400" dirty="0"/>
              <a:t>模拟抖音界面）</a:t>
            </a:r>
            <a:endParaRPr lang="zh-cn" sz="2400" dirty="0"/>
          </a:p>
          <a:p>
            <a:pPr rtl="0"/>
            <a:r>
              <a:rPr lang="zh-CN" altLang="en-US" sz="2400" dirty="0"/>
              <a:t>视频录制</a:t>
            </a:r>
            <a:r>
              <a:rPr lang="zh-cn" sz="2400" dirty="0"/>
              <a:t>.</a:t>
            </a:r>
          </a:p>
          <a:p>
            <a:pPr rtl="0"/>
            <a:r>
              <a:rPr lang="zh-CN" altLang="en-US" sz="2400" dirty="0"/>
              <a:t>视频播放</a:t>
            </a:r>
            <a:r>
              <a:rPr lang="zh-cn" sz="2400" dirty="0"/>
              <a:t>. </a:t>
            </a:r>
            <a:endParaRPr lang="en-US" altLang="zh-CN" sz="2400" dirty="0"/>
          </a:p>
          <a:p>
            <a:pPr rtl="0"/>
            <a:r>
              <a:rPr lang="zh-CN" altLang="en-US" sz="2400" dirty="0"/>
              <a:t>本地视频播放</a:t>
            </a:r>
            <a:r>
              <a:rPr lang="en-US" altLang="zh-CN" sz="2400" dirty="0"/>
              <a:t>.</a:t>
            </a:r>
            <a:endParaRPr lang="zh-cn" sz="2400" dirty="0"/>
          </a:p>
          <a:p>
            <a:pPr marL="0" indent="0" rtl="0">
              <a:buNone/>
            </a:pPr>
            <a:endParaRPr lang="zh-cn" sz="1800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sz="3200" dirty="0"/>
              <a:t>作业内容：开发一个短视频</a:t>
            </a:r>
            <a:r>
              <a:rPr lang="en-US" altLang="zh-CN" sz="3200" dirty="0"/>
              <a:t>APP</a:t>
            </a:r>
            <a:endParaRPr lang="zh-cn" sz="3200" dirty="0"/>
          </a:p>
        </p:txBody>
      </p:sp>
    </p:spTree>
    <p:extLst>
      <p:ext uri="{BB962C8B-B14F-4D97-AF65-F5344CB8AC3E}">
        <p14:creationId xmlns:p14="http://schemas.microsoft.com/office/powerpoint/2010/main" val="23482359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F89A74-13C2-448F-AC01-8DFB347EC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438"/>
            <a:ext cx="10515600" cy="583800"/>
          </a:xfrm>
        </p:spPr>
        <p:txBody>
          <a:bodyPr/>
          <a:lstStyle/>
          <a:p>
            <a:r>
              <a:rPr lang="zh-CN" altLang="en-US" sz="3200" dirty="0"/>
              <a:t>完成情况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01BC9EC-7E90-48C7-B3B7-3390317234A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sz="2400" b="1" dirty="0"/>
              <a:t>视频信息流列表显示</a:t>
            </a:r>
            <a:r>
              <a:rPr lang="zh-CN" altLang="en-US" sz="2400" dirty="0"/>
              <a:t>：同时使用了</a:t>
            </a:r>
            <a:r>
              <a:rPr lang="en-US" altLang="zh-CN" sz="2400" dirty="0"/>
              <a:t>RecyclerView</a:t>
            </a:r>
            <a:r>
              <a:rPr lang="zh-CN" altLang="en-US" sz="2400" dirty="0"/>
              <a:t>和</a:t>
            </a:r>
            <a:r>
              <a:rPr lang="en-US" altLang="zh-CN" sz="2400" dirty="0"/>
              <a:t>ViewPager2</a:t>
            </a:r>
            <a:r>
              <a:rPr lang="zh-CN" altLang="en-US" sz="2400" dirty="0"/>
              <a:t>对视频信息列表进行展示，使用了</a:t>
            </a:r>
            <a:r>
              <a:rPr lang="en-US" altLang="zh-CN" sz="2400" dirty="0"/>
              <a:t>Glide</a:t>
            </a:r>
            <a:r>
              <a:rPr lang="zh-CN" altLang="en-US" sz="2400" dirty="0"/>
              <a:t>来加载视频的封面图，显示了每个视频必要的信息（昵称和描述）</a:t>
            </a:r>
            <a:endParaRPr lang="en-US" altLang="zh-CN" sz="2400" dirty="0"/>
          </a:p>
          <a:p>
            <a:r>
              <a:rPr lang="zh-CN" altLang="en-US" sz="2400" b="1" dirty="0"/>
              <a:t>视频录制：</a:t>
            </a:r>
            <a:r>
              <a:rPr lang="en-US" altLang="zh-CN" sz="2400" dirty="0"/>
              <a:t>app</a:t>
            </a:r>
            <a:r>
              <a:rPr lang="zh-CN" altLang="en-US" sz="2400" dirty="0"/>
              <a:t>内置录像功能，可以调用系统相机录像并将录像存到</a:t>
            </a:r>
            <a:r>
              <a:rPr lang="en-US" altLang="zh-CN" sz="2400" dirty="0"/>
              <a:t>DCIM/Camera</a:t>
            </a:r>
            <a:r>
              <a:rPr lang="zh-CN" altLang="en-US" sz="2400" dirty="0"/>
              <a:t>地址里</a:t>
            </a:r>
            <a:endParaRPr lang="en-US" altLang="zh-CN" sz="2400" dirty="0"/>
          </a:p>
          <a:p>
            <a:r>
              <a:rPr lang="zh-CN" altLang="en-US" sz="2400" b="1" dirty="0"/>
              <a:t>视频播放</a:t>
            </a:r>
            <a:r>
              <a:rPr lang="zh-CN" altLang="en-US" sz="2400" dirty="0"/>
              <a:t>：从视频信息流可以点击封面进入播放页面，并调用</a:t>
            </a:r>
            <a:r>
              <a:rPr lang="en-US" altLang="zh-CN" sz="2400" dirty="0"/>
              <a:t>ijkplayer</a:t>
            </a:r>
            <a:r>
              <a:rPr lang="zh-CN" altLang="en-US" sz="2400" dirty="0"/>
              <a:t>通过</a:t>
            </a:r>
            <a:r>
              <a:rPr lang="en-US" altLang="zh-CN" sz="2400" dirty="0"/>
              <a:t>Uri</a:t>
            </a:r>
            <a:r>
              <a:rPr lang="zh-CN" altLang="en-US" sz="2400" dirty="0"/>
              <a:t>对视频进行播放</a:t>
            </a:r>
            <a:endParaRPr lang="en-US" altLang="zh-CN" sz="2400" dirty="0"/>
          </a:p>
          <a:p>
            <a:r>
              <a:rPr lang="zh-CN" altLang="en-US" sz="2400" b="1" dirty="0"/>
              <a:t>本地视频播放</a:t>
            </a:r>
            <a:r>
              <a:rPr lang="zh-CN" altLang="en-US" sz="2400" dirty="0"/>
              <a:t>：使用</a:t>
            </a:r>
            <a:r>
              <a:rPr lang="en-US" altLang="zh-CN" sz="2400" dirty="0"/>
              <a:t>RecyclerView</a:t>
            </a:r>
            <a:r>
              <a:rPr lang="zh-CN" altLang="en-US" sz="2400" dirty="0"/>
              <a:t>来对本地视频列表信息进行展示，使用了</a:t>
            </a:r>
            <a:r>
              <a:rPr lang="en-US" altLang="zh-CN" sz="2400" dirty="0"/>
              <a:t>Glide</a:t>
            </a:r>
            <a:r>
              <a:rPr lang="zh-CN" altLang="en-US" sz="2400" dirty="0"/>
              <a:t>来加载视频的封面图，点击封面调用</a:t>
            </a:r>
            <a:r>
              <a:rPr lang="en-US" altLang="zh-CN" sz="2400" dirty="0"/>
              <a:t>Videoview</a:t>
            </a:r>
            <a:r>
              <a:rPr lang="zh-CN" altLang="en-US" sz="2400" dirty="0"/>
              <a:t>播放本地视频</a:t>
            </a:r>
            <a:endParaRPr lang="en-US" altLang="zh-CN" sz="2400" dirty="0"/>
          </a:p>
          <a:p>
            <a:endParaRPr lang="en-US" altLang="zh-CN" sz="2400" b="1" dirty="0"/>
          </a:p>
        </p:txBody>
      </p:sp>
    </p:spTree>
    <p:extLst>
      <p:ext uri="{BB962C8B-B14F-4D97-AF65-F5344CB8AC3E}">
        <p14:creationId xmlns:p14="http://schemas.microsoft.com/office/powerpoint/2010/main" val="236652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264837"/>
            <a:ext cx="4791636" cy="4912126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sz="2000" dirty="0"/>
              <a:t>钟健</a:t>
            </a:r>
            <a:r>
              <a:rPr lang="en-US" altLang="zh-CN" sz="2000" dirty="0"/>
              <a:t>:</a:t>
            </a:r>
            <a:r>
              <a:rPr lang="zh-CN" altLang="en-US" sz="2000" dirty="0"/>
              <a:t>使用</a:t>
            </a:r>
            <a:r>
              <a:rPr lang="en-US" altLang="zh-CN" sz="2000" dirty="0"/>
              <a:t>RecyclerView</a:t>
            </a:r>
            <a:r>
              <a:rPr lang="zh-CN" altLang="en-US" sz="2000" dirty="0"/>
              <a:t>分别对网络视频和本地视频信息流列表显示；使用</a:t>
            </a:r>
            <a:r>
              <a:rPr lang="en-US" altLang="zh-CN" sz="2000" dirty="0"/>
              <a:t>Glide</a:t>
            </a:r>
            <a:r>
              <a:rPr lang="zh-CN" altLang="en-US" sz="2000" dirty="0"/>
              <a:t>加载封面图；视频录制功能；调用</a:t>
            </a:r>
            <a:r>
              <a:rPr lang="en-US" altLang="zh-CN" sz="2000" dirty="0"/>
              <a:t>Videoview</a:t>
            </a:r>
            <a:r>
              <a:rPr lang="zh-CN" altLang="en-US" sz="2000" dirty="0"/>
              <a:t>播放本地视频；参与制作了我的封面页的</a:t>
            </a:r>
            <a:r>
              <a:rPr lang="en-US" altLang="zh-CN" sz="2000" dirty="0"/>
              <a:t>UI</a:t>
            </a:r>
            <a:endParaRPr lang="zh-cn" sz="2000" dirty="0"/>
          </a:p>
        </p:txBody>
      </p:sp>
      <p:sp>
        <p:nvSpPr>
          <p:cNvPr id="41" name="标题 40">
            <a:extLst>
              <a:ext uri="{FF2B5EF4-FFF2-40B4-BE49-F238E27FC236}">
                <a16:creationId xmlns:a16="http://schemas.microsoft.com/office/drawing/2014/main" id="{360A1163-2F4E-8A42-A7D1-C12E13D8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sz="3200" dirty="0"/>
              <a:t>分工情况</a:t>
            </a:r>
            <a:endParaRPr lang="zh-cn" sz="3200" dirty="0"/>
          </a:p>
        </p:txBody>
      </p:sp>
      <p:pic>
        <p:nvPicPr>
          <p:cNvPr id="6" name="图片占位符 5" descr="包含火车、铁轨和鲜花的图片">
            <a:extLst>
              <a:ext uri="{FF2B5EF4-FFF2-40B4-BE49-F238E27FC236}">
                <a16:creationId xmlns:a16="http://schemas.microsoft.com/office/drawing/2014/main" id="{AAB915F5-A8DF-4E27-B7AA-AE76FC8379D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24708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内容占位符 17">
            <a:extLst>
              <a:ext uri="{FF2B5EF4-FFF2-40B4-BE49-F238E27FC236}">
                <a16:creationId xmlns:a16="http://schemas.microsoft.com/office/drawing/2014/main" id="{F451EBE7-64A3-7E40-8C33-3C01E8EBABD2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6767868" y="3347504"/>
            <a:ext cx="4559075" cy="3799020"/>
          </a:xfrm>
        </p:spPr>
        <p:txBody>
          <a:bodyPr rtlCol="0">
            <a:normAutofit/>
          </a:bodyPr>
          <a:lstStyle/>
          <a:p>
            <a:r>
              <a:rPr lang="zh-CN" altLang="en-US" sz="2000" dirty="0"/>
              <a:t>刘兴贤：使用</a:t>
            </a:r>
            <a:r>
              <a:rPr lang="en-US" altLang="zh-CN" sz="2000" dirty="0" err="1"/>
              <a:t>Fragment+RadioButton</a:t>
            </a:r>
            <a:r>
              <a:rPr lang="zh-CN" altLang="en-US" sz="2000" dirty="0"/>
              <a:t>实现主界面各</a:t>
            </a:r>
            <a:r>
              <a:rPr lang="en-US" altLang="zh-CN" sz="2000" dirty="0"/>
              <a:t>tab</a:t>
            </a:r>
            <a:r>
              <a:rPr lang="zh-CN" altLang="en-US" sz="2000" dirty="0"/>
              <a:t>的切换与主页面的设计。使用</a:t>
            </a:r>
            <a:r>
              <a:rPr lang="en-US" altLang="zh-CN" sz="2000" dirty="0"/>
              <a:t>viewpager2</a:t>
            </a:r>
            <a:r>
              <a:rPr lang="zh-CN" altLang="en-US" sz="2000" dirty="0"/>
              <a:t>模拟抖音切换页面，内部使用</a:t>
            </a:r>
            <a:r>
              <a:rPr lang="en-US" altLang="zh-CN" sz="2000" dirty="0" err="1"/>
              <a:t>IJKplayer</a:t>
            </a:r>
            <a:r>
              <a:rPr lang="zh-CN" altLang="en-US" sz="2000" dirty="0"/>
              <a:t>进行播放以及屏幕适配工作。完成摄像功能的实现与存储工作。</a:t>
            </a:r>
            <a:endParaRPr lang="en-US" altLang="zh-CN" sz="2000" dirty="0"/>
          </a:p>
          <a:p>
            <a:pPr marL="0" indent="0">
              <a:buNone/>
            </a:pPr>
            <a:endParaRPr lang="zh-cn" altLang="zh-CN" sz="2000" dirty="0"/>
          </a:p>
        </p:txBody>
      </p:sp>
      <p:sp>
        <p:nvSpPr>
          <p:cNvPr id="11" name="标题 10">
            <a:extLst>
              <a:ext uri="{FF2B5EF4-FFF2-40B4-BE49-F238E27FC236}">
                <a16:creationId xmlns:a16="http://schemas.microsoft.com/office/drawing/2014/main" id="{010FB232-4CB4-C34D-A688-C51B6E7CD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sz="3200" dirty="0"/>
              <a:t>分工情况</a:t>
            </a:r>
            <a:endParaRPr lang="zh-cn" sz="3200" dirty="0"/>
          </a:p>
        </p:txBody>
      </p:sp>
      <p:pic>
        <p:nvPicPr>
          <p:cNvPr id="5" name="图片占位符 4" descr="一位女士走在开有粉色花的树下的桥上">
            <a:extLst>
              <a:ext uri="{FF2B5EF4-FFF2-40B4-BE49-F238E27FC236}">
                <a16:creationId xmlns:a16="http://schemas.microsoft.com/office/drawing/2014/main" id="{54FE80A2-965E-4185-A874-E2C5532D472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98096" cy="6858000"/>
          </a:xfrm>
        </p:spPr>
      </p:pic>
    </p:spTree>
    <p:extLst>
      <p:ext uri="{BB962C8B-B14F-4D97-AF65-F5344CB8AC3E}">
        <p14:creationId xmlns:p14="http://schemas.microsoft.com/office/powerpoint/2010/main" val="3920020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91513A-6C6C-4E4C-914E-9EB2AEE5B6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钟健：</a:t>
            </a:r>
            <a:endParaRPr lang="zh-cn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7BF5C98-04DC-43C8-8BA5-C33525F1AB7F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刘兴贤：</a:t>
            </a:r>
            <a:endParaRPr lang="zh-cn" dirty="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9E1AA6A-68D8-451E-BB15-823A741DA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sz="3200" dirty="0"/>
              <a:t>本作业创新之处</a:t>
            </a:r>
            <a:endParaRPr lang="zh-cn" sz="3200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292334B7-9714-4E0B-A27D-DC9C77B9772C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dirty="0"/>
              <a:t>使用了</a:t>
            </a:r>
            <a:r>
              <a:rPr lang="en-US" altLang="zh-CN" dirty="0"/>
              <a:t>RecyclerView</a:t>
            </a:r>
            <a:r>
              <a:rPr lang="zh-CN" altLang="en-US" dirty="0"/>
              <a:t>对本地录像视频进行展示，用了跟展示网络视频一样的思路，对虚拟机文件的</a:t>
            </a:r>
            <a:r>
              <a:rPr lang="en-US" altLang="zh-CN" dirty="0"/>
              <a:t>DCIM/Camera</a:t>
            </a:r>
            <a:r>
              <a:rPr lang="zh-CN" altLang="en-US" dirty="0"/>
              <a:t>目录下全部</a:t>
            </a:r>
            <a:r>
              <a:rPr lang="en-US" altLang="zh-CN" dirty="0"/>
              <a:t>mp4</a:t>
            </a:r>
            <a:r>
              <a:rPr lang="zh-CN" altLang="en-US" dirty="0"/>
              <a:t>文件进行遍历，得到其位置和名字信息后即可用</a:t>
            </a:r>
            <a:r>
              <a:rPr lang="en-US" altLang="zh-CN" dirty="0"/>
              <a:t>RecyclerView</a:t>
            </a:r>
            <a:r>
              <a:rPr lang="zh-CN" altLang="en-US" dirty="0"/>
              <a:t>展示。</a:t>
            </a:r>
            <a:endParaRPr lang="zh-cn" dirty="0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B148F28-6F26-435B-B8C6-FEF59542B9E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 rtlCol="0">
            <a:normAutofit/>
          </a:bodyPr>
          <a:lstStyle/>
          <a:p>
            <a:pPr rtl="0"/>
            <a:r>
              <a:rPr lang="zh-CN" altLang="en-US" dirty="0"/>
              <a:t>在主界面中使用</a:t>
            </a:r>
            <a:r>
              <a:rPr lang="en-US" altLang="zh-CN" dirty="0" err="1"/>
              <a:t>RecyclerView</a:t>
            </a:r>
            <a:r>
              <a:rPr lang="zh-CN" altLang="en-US" dirty="0"/>
              <a:t>展示封面信息，点进去后进入视频播放页面，该播放界面使用</a:t>
            </a:r>
            <a:r>
              <a:rPr lang="en-US" altLang="zh-CN" dirty="0"/>
              <a:t>ViewPager2</a:t>
            </a:r>
            <a:r>
              <a:rPr lang="zh-CN" altLang="en-US" dirty="0"/>
              <a:t>模拟抖音页面，可实现滑动切换。</a:t>
            </a:r>
            <a:endParaRPr lang="en-US" altLang="zh-CN" dirty="0"/>
          </a:p>
          <a:p>
            <a:pPr rtl="0"/>
            <a:r>
              <a:rPr lang="zh-CN" altLang="en-US" dirty="0"/>
              <a:t>增加视频拍摄与本地视频播放功能。</a:t>
            </a:r>
            <a:endParaRPr lang="en-US" altLang="zh-CN" dirty="0"/>
          </a:p>
          <a:p>
            <a:pPr rtl="0"/>
            <a:r>
              <a:rPr lang="zh-CN" altLang="en-US" dirty="0"/>
              <a:t>主界面使用了</a:t>
            </a:r>
            <a:r>
              <a:rPr lang="en-US" altLang="zh-CN" dirty="0" err="1"/>
              <a:t>RadioButton</a:t>
            </a:r>
            <a:r>
              <a:rPr lang="zh-CN" altLang="en-US" dirty="0"/>
              <a:t>与</a:t>
            </a:r>
            <a:r>
              <a:rPr lang="en-US" altLang="zh-CN" dirty="0"/>
              <a:t>Fragment</a:t>
            </a:r>
            <a:r>
              <a:rPr lang="zh-CN" altLang="en-US" dirty="0"/>
              <a:t>实现功能切换</a:t>
            </a:r>
            <a:endParaRPr lang="en-US" dirty="0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CE6FBFF-C281-4E96-B0E6-2BDD74AA9156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A2F0CB93-1EDD-485E-B791-2D21390DCC3E}" type="datetime1">
              <a:rPr lang="zh-CN" altLang="en-US" smtClean="0"/>
              <a:t>2020/5/30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5291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DCC41999-7867-4F83-AD5A-EB054D6A8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sz="3200" dirty="0"/>
              <a:t>遇到的问题</a:t>
            </a:r>
            <a:r>
              <a:rPr lang="en-US" altLang="zh-CN" sz="3200" dirty="0"/>
              <a:t>-</a:t>
            </a:r>
            <a:r>
              <a:rPr lang="zh-CN" altLang="en-US" sz="3200" dirty="0"/>
              <a:t>钟健</a:t>
            </a:r>
            <a:endParaRPr lang="zh-cn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9DB23C-BEAD-475D-A015-5812CD0D11C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zh-CN" altLang="en-US" sz="2000" dirty="0"/>
              <a:t>①导入</a:t>
            </a:r>
            <a:r>
              <a:rPr lang="en-US" altLang="zh-CN" sz="2000" dirty="0" err="1"/>
              <a:t>recyclerView</a:t>
            </a:r>
            <a:r>
              <a:rPr lang="zh-CN" altLang="en-US" sz="2000" dirty="0"/>
              <a:t>包的时候，老师的教程使用的是</a:t>
            </a:r>
            <a:r>
              <a:rPr lang="en-US" altLang="zh-CN" sz="2000" dirty="0"/>
              <a:t>android.support:recyclerview-v7</a:t>
            </a:r>
            <a:r>
              <a:rPr lang="zh-CN" altLang="en-US" sz="2000" dirty="0"/>
              <a:t>包，但是本项目使用的是最新的</a:t>
            </a:r>
            <a:r>
              <a:rPr lang="en-US" altLang="zh-CN" sz="2000" dirty="0" err="1"/>
              <a:t>androidx</a:t>
            </a:r>
            <a:r>
              <a:rPr lang="zh-CN" altLang="en-US" sz="2000" dirty="0"/>
              <a:t>包，包的转化时耗费了不少时间。</a:t>
            </a:r>
            <a:endParaRPr lang="en-US" altLang="zh-CN" sz="2000" dirty="0"/>
          </a:p>
          <a:p>
            <a:r>
              <a:rPr lang="zh-CN" altLang="en-US" sz="2000" dirty="0"/>
              <a:t>②</a:t>
            </a:r>
            <a:r>
              <a:rPr lang="en-US" altLang="zh-CN" sz="2000" dirty="0"/>
              <a:t>Glide</a:t>
            </a:r>
            <a:r>
              <a:rPr lang="zh-CN" altLang="en-US" sz="2000" dirty="0"/>
              <a:t>加载网络图片不显示：没有添加网络权限</a:t>
            </a:r>
            <a:r>
              <a:rPr lang="en-US" altLang="zh-CN" sz="2000" dirty="0" err="1"/>
              <a:t>android.permission.INTERNET</a:t>
            </a:r>
            <a:r>
              <a:rPr lang="en-US" altLang="zh-CN" sz="2000" dirty="0"/>
              <a:t>.</a:t>
            </a:r>
          </a:p>
          <a:p>
            <a:r>
              <a:rPr lang="zh-CN" altLang="en-US" sz="2000" dirty="0"/>
              <a:t>③播放本地视频封面图时候闪退</a:t>
            </a:r>
            <a:r>
              <a:rPr lang="en-US" altLang="zh-CN" sz="2000" dirty="0"/>
              <a:t>:</a:t>
            </a:r>
            <a:r>
              <a:rPr lang="zh-CN" altLang="en-US" sz="2000" dirty="0"/>
              <a:t>没有在跳转到封面图页面时候，动态申请对于手机的存储权限。</a:t>
            </a:r>
            <a:endParaRPr lang="en-US" altLang="zh-CN" sz="2000" dirty="0"/>
          </a:p>
          <a:p>
            <a:r>
              <a:rPr lang="zh-CN" altLang="en-US" sz="2000" dirty="0"/>
              <a:t>④找本地录像视频所在的地址找不到：找了很久，发现不同虚拟机不同手机的地址可能不同，我的本地录像视频在：</a:t>
            </a:r>
            <a:r>
              <a:rPr lang="en-US" altLang="zh-CN" sz="2000" dirty="0"/>
              <a:t>/storage/self/primary/DCIM/Camera/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4414692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BF29E8-6057-4275-B217-A76C7F66E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/>
              <a:t>遇到的问题</a:t>
            </a:r>
            <a:r>
              <a:rPr lang="en-US" altLang="zh-CN" sz="3200" dirty="0"/>
              <a:t>-</a:t>
            </a:r>
            <a:r>
              <a:rPr lang="zh-CN" altLang="en-US" sz="3200" dirty="0"/>
              <a:t>刘兴贤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217347-64BF-47F8-A521-824063A25C36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zh-CN" altLang="en-US" sz="1600" dirty="0"/>
              <a:t>①在开发录像功能时，需要调用系统的摄像头，然而在</a:t>
            </a:r>
            <a:r>
              <a:rPr lang="en-US" altLang="zh-CN" dirty="0"/>
              <a:t>AndroidManifest.xml</a:t>
            </a:r>
            <a:r>
              <a:rPr lang="zh-CN" altLang="en-US" sz="1600" dirty="0"/>
              <a:t>中增加了相关权限也无济于事，查找官方文档发现，</a:t>
            </a:r>
            <a:r>
              <a:rPr lang="en-US" altLang="zh-CN" sz="1600" dirty="0" err="1"/>
              <a:t>sdk</a:t>
            </a:r>
            <a:r>
              <a:rPr lang="en-US" altLang="zh-CN" sz="1600" dirty="0"/>
              <a:t> version</a:t>
            </a:r>
            <a:r>
              <a:rPr lang="zh-CN" altLang="en-US" sz="1600" dirty="0"/>
              <a:t>大于等于</a:t>
            </a:r>
            <a:r>
              <a:rPr lang="en-US" altLang="zh-CN" sz="1600" dirty="0"/>
              <a:t>22</a:t>
            </a:r>
            <a:r>
              <a:rPr lang="zh-CN" altLang="en-US" sz="1600" dirty="0"/>
              <a:t>时，</a:t>
            </a:r>
            <a:r>
              <a:rPr lang="en-US" altLang="zh-CN" sz="1600" dirty="0"/>
              <a:t>Android</a:t>
            </a:r>
            <a:r>
              <a:rPr lang="zh-CN" altLang="en-US" sz="1600" dirty="0"/>
              <a:t>为了提供安全性的保障，要求涉及诸如摄像头、存储权限时，都需要用户手动授权。因此我增加了动态授权模块，解决了该问题。</a:t>
            </a:r>
            <a:endParaRPr lang="en-US" altLang="zh-CN" sz="1600" dirty="0"/>
          </a:p>
          <a:p>
            <a:r>
              <a:rPr lang="zh-CN" altLang="en-US" sz="1600" dirty="0"/>
              <a:t>②使用</a:t>
            </a:r>
            <a:r>
              <a:rPr lang="en-US" altLang="zh-CN" sz="1600" dirty="0"/>
              <a:t>retrofit</a:t>
            </a:r>
            <a:r>
              <a:rPr lang="zh-CN" altLang="en-US" sz="1600" dirty="0"/>
              <a:t>解析</a:t>
            </a:r>
            <a:r>
              <a:rPr lang="en-US" altLang="zh-CN" sz="1600" dirty="0"/>
              <a:t>API</a:t>
            </a:r>
            <a:r>
              <a:rPr lang="zh-CN" altLang="en-US" sz="1600" dirty="0"/>
              <a:t>资源时，会遇到网络应答还未返回，就已经进入下一语句进行判断，导致</a:t>
            </a:r>
            <a:r>
              <a:rPr lang="en-US" altLang="zh-CN" sz="1600" dirty="0"/>
              <a:t>null</a:t>
            </a:r>
            <a:r>
              <a:rPr lang="zh-CN" altLang="en-US" sz="1600" dirty="0"/>
              <a:t>引用，因此将解析提前，并将其赋为</a:t>
            </a:r>
            <a:r>
              <a:rPr lang="en-US" altLang="zh-CN" sz="1600" dirty="0"/>
              <a:t>static</a:t>
            </a:r>
            <a:r>
              <a:rPr lang="zh-CN" altLang="en-US" sz="1600"/>
              <a:t>变量，保证后面都能拿到完整资源列表。</a:t>
            </a:r>
            <a:endParaRPr lang="en-US" altLang="zh-CN" sz="1600" dirty="0"/>
          </a:p>
          <a:p>
            <a:r>
              <a:rPr lang="zh-CN" altLang="en-US" sz="1600" dirty="0"/>
              <a:t>③开发过程中遇到</a:t>
            </a:r>
            <a:r>
              <a:rPr lang="en-US" altLang="zh-CN" sz="1600" dirty="0"/>
              <a:t>ViewPager2</a:t>
            </a:r>
            <a:r>
              <a:rPr lang="zh-CN" altLang="en-US" sz="1600" dirty="0"/>
              <a:t>中内部</a:t>
            </a:r>
            <a:r>
              <a:rPr lang="en-US" altLang="zh-CN" sz="1600" dirty="0"/>
              <a:t>Item</a:t>
            </a:r>
            <a:r>
              <a:rPr lang="zh-CN" altLang="en-US" sz="1600" dirty="0"/>
              <a:t>生命周期的问题，具体表现是，当某个视频随着用户的动作被划走不可见以及退出时，该视频仍然会在后台播放，用户仍然可以听见其声音。查找相关资料后，发现这是由于</a:t>
            </a:r>
            <a:r>
              <a:rPr lang="en-US" altLang="zh-CN" sz="1600" dirty="0"/>
              <a:t>ViewPager2</a:t>
            </a:r>
            <a:r>
              <a:rPr lang="zh-CN" altLang="en-US" sz="1600" dirty="0"/>
              <a:t>的预加载问题，</a:t>
            </a:r>
            <a:r>
              <a:rPr lang="en-US" altLang="zh-CN" sz="1600" dirty="0"/>
              <a:t> ViewPager2</a:t>
            </a:r>
            <a:r>
              <a:rPr lang="zh-CN" altLang="en-US" sz="1600" dirty="0"/>
              <a:t>会加载其左右两边的页面，它们的生命周期将一直延续到池内容满后被释放。而</a:t>
            </a:r>
            <a:r>
              <a:rPr lang="en-US" altLang="zh-CN" sz="1600" dirty="0"/>
              <a:t>ViewPager2</a:t>
            </a:r>
            <a:r>
              <a:rPr lang="zh-CN" altLang="en-US" sz="1600" dirty="0"/>
              <a:t>页面内的成员是由</a:t>
            </a:r>
            <a:r>
              <a:rPr lang="en-US" altLang="zh-CN" sz="1600" dirty="0"/>
              <a:t>Adapter</a:t>
            </a:r>
            <a:r>
              <a:rPr lang="zh-CN" altLang="en-US" sz="1600" dirty="0"/>
              <a:t>动态加载进去的，从其</a:t>
            </a:r>
            <a:r>
              <a:rPr lang="en-US" altLang="zh-CN" sz="1600" dirty="0"/>
              <a:t>activity</a:t>
            </a:r>
            <a:r>
              <a:rPr lang="zh-CN" altLang="en-US" sz="1600" dirty="0"/>
              <a:t>中，无法拿到内部</a:t>
            </a:r>
            <a:r>
              <a:rPr lang="en-US" altLang="zh-CN" sz="1600" dirty="0"/>
              <a:t>item</a:t>
            </a:r>
            <a:r>
              <a:rPr lang="zh-CN" altLang="en-US" sz="1600" dirty="0"/>
              <a:t>的界面中的</a:t>
            </a:r>
            <a:r>
              <a:rPr lang="en-US" altLang="zh-CN" sz="1600" dirty="0" err="1"/>
              <a:t>ijkplayer</a:t>
            </a:r>
            <a:r>
              <a:rPr lang="zh-CN" altLang="en-US" sz="1600" dirty="0"/>
              <a:t>将其停止。后来我找到</a:t>
            </a:r>
            <a:r>
              <a:rPr lang="en-US" altLang="zh-CN" sz="1600" dirty="0"/>
              <a:t>ViewPager2</a:t>
            </a:r>
            <a:r>
              <a:rPr lang="zh-CN" altLang="en-US" sz="1600" dirty="0"/>
              <a:t>的</a:t>
            </a:r>
            <a:r>
              <a:rPr lang="en-US" altLang="zh-CN" sz="1600" dirty="0" err="1"/>
              <a:t>getChildAt</a:t>
            </a:r>
            <a:r>
              <a:rPr lang="en-US" altLang="zh-CN" sz="1600" dirty="0"/>
              <a:t>()</a:t>
            </a:r>
            <a:r>
              <a:rPr lang="zh-CN" altLang="en-US" sz="1600" dirty="0"/>
              <a:t>方法，在退出时触发监听事件，手动关闭。</a:t>
            </a:r>
            <a:endParaRPr lang="en-US" altLang="zh-CN" sz="1600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61420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占位符 12" descr="花的特写">
            <a:extLst>
              <a:ext uri="{FF2B5EF4-FFF2-40B4-BE49-F238E27FC236}">
                <a16:creationId xmlns:a16="http://schemas.microsoft.com/office/drawing/2014/main" id="{5A8C014E-25AF-4B1A-85C4-1B34CBEC7EE8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alphaModFix amt="35000"/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11956" y="481013"/>
            <a:ext cx="11368087" cy="5875337"/>
          </a:xfrm>
          <a:solidFill>
            <a:schemeClr val="accent1">
              <a:lumMod val="60000"/>
              <a:lumOff val="40000"/>
            </a:schemeClr>
          </a:solidFill>
        </p:spPr>
      </p:pic>
      <p:sp>
        <p:nvSpPr>
          <p:cNvPr id="4" name="标题 3">
            <a:extLst>
              <a:ext uri="{FF2B5EF4-FFF2-40B4-BE49-F238E27FC236}">
                <a16:creationId xmlns:a16="http://schemas.microsoft.com/office/drawing/2014/main" id="{4A2D73A5-4430-0F47-84CE-C3324CEBA7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感谢观看</a:t>
            </a:r>
            <a:endParaRPr lang="zh-cn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9107CE13-DFD5-424B-B4BF-ADF75F3976E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钟健 刘兴贤</a:t>
            </a:r>
            <a:endParaRPr lang="zh-cn" dirty="0"/>
          </a:p>
        </p:txBody>
      </p:sp>
    </p:spTree>
    <p:extLst>
      <p:ext uri="{BB962C8B-B14F-4D97-AF65-F5344CB8AC3E}">
        <p14:creationId xmlns:p14="http://schemas.microsoft.com/office/powerpoint/2010/main" val="2096956864"/>
      </p:ext>
    </p:extLst>
  </p:cSld>
  <p:clrMapOvr>
    <a:masterClrMapping/>
  </p:clrMapOvr>
</p:sld>
</file>

<file path=ppt/theme/theme1.xml><?xml version="1.0" encoding="utf-8"?>
<a:theme xmlns:a="http://schemas.openxmlformats.org/drawingml/2006/main" name="创意性渐变 ">
  <a:themeElements>
    <a:clrScheme name="Japan 1">
      <a:dk1>
        <a:srgbClr val="000000"/>
      </a:dk1>
      <a:lt1>
        <a:srgbClr val="FFFFFF"/>
      </a:lt1>
      <a:dk2>
        <a:srgbClr val="073A4B"/>
      </a:dk2>
      <a:lt2>
        <a:srgbClr val="E7E6E6"/>
      </a:lt2>
      <a:accent1>
        <a:srgbClr val="EE476E"/>
      </a:accent1>
      <a:accent2>
        <a:srgbClr val="E3B95A"/>
      </a:accent2>
      <a:accent3>
        <a:srgbClr val="07D69F"/>
      </a:accent3>
      <a:accent4>
        <a:srgbClr val="118AB1"/>
      </a:accent4>
      <a:accent5>
        <a:srgbClr val="073A4B"/>
      </a:accent5>
      <a:accent6>
        <a:srgbClr val="E7ECF2"/>
      </a:accent6>
      <a:hlink>
        <a:srgbClr val="E7456B"/>
      </a:hlink>
      <a:folHlink>
        <a:srgbClr val="F0C55F"/>
      </a:folHlink>
    </a:clrScheme>
    <a:fontScheme name="Japanese Template">
      <a:majorFont>
        <a:latin typeface="Meiryo UI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2101384_TF11176810.potx" id="{3C7B3F3E-B9EE-440D-B523-D97D67C4555C}" vid="{16C82CCD-67B1-4A22-A86B-CC65FC1F8353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{DFF67A0D-D7A3-4367-B823-399AA92C1F32}tf11176810</Template>
  <TotalTime>0</TotalTime>
  <Words>797</Words>
  <Application>Microsoft Office PowerPoint</Application>
  <PresentationFormat>宽屏</PresentationFormat>
  <Paragraphs>51</Paragraphs>
  <Slides>9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3" baseType="lpstr">
      <vt:lpstr>Microsoft YaHei UI</vt:lpstr>
      <vt:lpstr>Arial</vt:lpstr>
      <vt:lpstr>Calibri</vt:lpstr>
      <vt:lpstr>创意性渐变 </vt:lpstr>
      <vt:lpstr>Android 大作业</vt:lpstr>
      <vt:lpstr>作业内容：开发一个短视频APP</vt:lpstr>
      <vt:lpstr>完成情况</vt:lpstr>
      <vt:lpstr>分工情况</vt:lpstr>
      <vt:lpstr>分工情况</vt:lpstr>
      <vt:lpstr>本作业创新之处</vt:lpstr>
      <vt:lpstr>遇到的问题-钟健</vt:lpstr>
      <vt:lpstr>遇到的问题-刘兴贤</vt:lpstr>
      <vt:lpstr>感谢观看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2020-05-28T11:59:56Z</dcterms:created>
  <dcterms:modified xsi:type="dcterms:W3CDTF">2020-05-30T11:45:35Z</dcterms:modified>
</cp:coreProperties>
</file>